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0424-A123-4A71-B3F4-54033E52EBEE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1731-1DC4-4657-A81D-7C8FD14B5B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0424-A123-4A71-B3F4-54033E52EBEE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1731-1DC4-4657-A81D-7C8FD14B5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0424-A123-4A71-B3F4-54033E52EBEE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1731-1DC4-4657-A81D-7C8FD14B5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0424-A123-4A71-B3F4-54033E52EBEE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1731-1DC4-4657-A81D-7C8FD14B5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0424-A123-4A71-B3F4-54033E52EBEE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1731-1DC4-4657-A81D-7C8FD14B5B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0424-A123-4A71-B3F4-54033E52EBEE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1731-1DC4-4657-A81D-7C8FD14B5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0424-A123-4A71-B3F4-54033E52EBEE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1731-1DC4-4657-A81D-7C8FD14B5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0424-A123-4A71-B3F4-54033E52EBEE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1731-1DC4-4657-A81D-7C8FD14B5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0424-A123-4A71-B3F4-54033E52EBEE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1731-1DC4-4657-A81D-7C8FD14B5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0424-A123-4A71-B3F4-54033E52EBEE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1731-1DC4-4657-A81D-7C8FD14B5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0424-A123-4A71-B3F4-54033E52EBEE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241731-1DC4-4657-A81D-7C8FD14B5B8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950424-A123-4A71-B3F4-54033E52EBEE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241731-1DC4-4657-A81D-7C8FD14B5B8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8610600" cy="1828800"/>
          </a:xfrm>
        </p:spPr>
        <p:txBody>
          <a:bodyPr>
            <a:noAutofit/>
          </a:bodyPr>
          <a:lstStyle/>
          <a:p>
            <a:pPr algn="ctr"/>
            <a:r>
              <a:rPr lang="uk-UA" sz="2800" dirty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Результати узагальнення анкетування за </a:t>
            </a:r>
            <a:r>
              <a:rPr lang="uk-UA" sz="2800" u="sng" dirty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2016-2020 рр.</a:t>
            </a:r>
            <a:r>
              <a:rPr lang="ru-RU" sz="2800" dirty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2800" dirty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2800" dirty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здобувачів вищої освіти </a:t>
            </a:r>
            <a:r>
              <a:rPr lang="uk-UA" sz="2800" dirty="0" smtClean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третього</a:t>
            </a:r>
            <a:br>
              <a:rPr lang="uk-UA" sz="2800" dirty="0" smtClean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2800" dirty="0" smtClean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sz="2800" dirty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(</a:t>
            </a:r>
            <a:r>
              <a:rPr lang="uk-UA" sz="2800" dirty="0" err="1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освітньо-наукового</a:t>
            </a:r>
            <a:r>
              <a:rPr lang="uk-UA" sz="2800" dirty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) рівня </a:t>
            </a:r>
            <a:r>
              <a:rPr lang="ru-RU" sz="2800" dirty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2800" dirty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2800" dirty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207 «Водні біоресурси та аквакультура</a:t>
            </a:r>
            <a:r>
              <a:rPr lang="uk-UA" sz="2800" dirty="0" smtClean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»</a:t>
            </a:r>
            <a:endParaRPr lang="ru-RU" sz="2800" dirty="0">
              <a:ln w="10541" cmpd="sng">
                <a:solidFill>
                  <a:schemeClr val="tx2">
                    <a:lumMod val="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2644" y="1340768"/>
            <a:ext cx="8928992" cy="1080120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ДЕРЖАВНИЙ ВИЩИЙ НАВЧАЛЬНИЙ ЗАКЛАД </a:t>
            </a:r>
          </a:p>
          <a:p>
            <a:pPr algn="ctr"/>
            <a:r>
              <a:rPr lang="uk-UA" sz="2400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«ХЕРСОНСЬКИЙ ДЕРЖАВНИЙ АГРАРНИЙ УНІВЕРСИТЕТ»</a:t>
            </a:r>
            <a:endParaRPr lang="ru-RU" sz="2400" dirty="0">
              <a:ln>
                <a:solidFill>
                  <a:schemeClr val="tx2">
                    <a:lumMod val="10000"/>
                  </a:schemeClr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509120"/>
            <a:ext cx="131445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4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930580"/>
              </p:ext>
            </p:extLst>
          </p:nvPr>
        </p:nvGraphicFramePr>
        <p:xfrm>
          <a:off x="179512" y="188642"/>
          <a:ext cx="8784976" cy="6658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9910"/>
                <a:gridCol w="3659910"/>
                <a:gridCol w="767336"/>
                <a:gridCol w="697820"/>
              </a:tblGrid>
              <a:tr h="163908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подобається вам дискутувати з викладачем?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рідко вступаю в дискусію;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485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вступаю в дискусію, якщо знаю, що це мені принесе додаткові бали;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491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часто дискутую, оскільки отримую задоволення від процесу навчання.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163908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завжди ви отримуєте відповіді на свої запитання?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рідко;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163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завжди;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163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ніколи.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320196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Наскільки ваша активність впливає на оцінку з даної дисципліни?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і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нколи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отримую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додаткові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320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завжди отримую додаткові бали;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163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ніяк не впливає.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320196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Оцініть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своє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ставлення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виконання завдань самостійної роботи аспіранта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 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ідко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проявляю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зацікавленість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491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виконую, якщо знаю, що мені доведеться публічно виступати і висловлювати свою думку;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327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иконую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щоб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вигладати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гірше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інших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3786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завжди виконую із задоволенням, бо на самостійне </a:t>
                      </a:r>
                      <a:r>
                        <a:rPr lang="uk-UA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вивчення виносять цікаві 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питання.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163908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Оцініть 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оснащеність навчальних кабінетів сучасними технічними засобами навчання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 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оснащені;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163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частково оснащені;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163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майже всі оснащені;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163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повністю оснащені.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163908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задоволені 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наочністю викладення матеріалу за допомогою дошки, технічних засобів, наочного приладдя?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 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163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ні;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327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мене це неважливо;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163908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Наскільки викладач 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міє використовувати наочність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 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завжди усе наочно;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327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частково матеріал подається наочно;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327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матеріал подається без наочності;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  <a:tr h="163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для мене це неважливо.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701" marR="367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92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36904" cy="86409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Академічна доброчесність</a:t>
            </a:r>
            <a:endParaRPr lang="ru-RU" b="1" dirty="0">
              <a:ln>
                <a:solidFill>
                  <a:schemeClr val="tx2">
                    <a:lumMod val="1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601040"/>
              </p:ext>
            </p:extLst>
          </p:nvPr>
        </p:nvGraphicFramePr>
        <p:xfrm>
          <a:off x="251520" y="1556792"/>
          <a:ext cx="8640960" cy="54754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1682"/>
                <a:gridCol w="2686518"/>
                <a:gridCol w="1221380"/>
                <a:gridCol w="1221380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Питання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Варіанти відповідей, 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 (%)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(%)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</a:tr>
              <a:tr h="13591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ознайомлені Ви з документами, що містять постанови, стандарти та процедуру дотримання академічної доброчесності?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</a:tr>
              <a:tr h="543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</a:tr>
              <a:tr h="13591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ознайомлені Ви з видами діяльності, якi використовуються для попередження та у paзi скоєння порушень академічної доброчесності?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</a:tr>
              <a:tr h="679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</a:tr>
              <a:tr h="661328">
                <a:tc rowSpan="3"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Яким чином відбувається перевірка на плагіат наукових робіт, статей, тез тощо?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Використовується внутрішня система перевірки на плагіат наукових робіт, статей, тез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</a:tr>
              <a:tr h="661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Використовується зовнішня  система перевірки на плагіат наукових робіт, статей, тез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</a:tr>
              <a:tr h="259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перевірки на плагіат не відбувається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</a:tr>
              <a:tr h="135913">
                <a:tc rowSpan="2"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є норми академічної доброчесності вашою особистісною мотивацією/переконанням?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</a:tr>
              <a:tr h="319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</a:tr>
              <a:tr h="126004">
                <a:tc rowSpan="2"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були випадки виявлення порушення академічної доброчесності у Вашому оточенні?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</a:tr>
              <a:tr h="339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</a:tr>
              <a:tr h="661328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Які заходи були вжитті до порушників? (якщо були випадки)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2" marR="3750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59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uk-UA" b="1" u="sng" dirty="0" smtClean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Вирішення </a:t>
            </a:r>
            <a:r>
              <a:rPr lang="uk-UA" b="1" u="sng" dirty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конфліктних ситуацій</a:t>
            </a:r>
            <a:endParaRPr lang="ru-RU" dirty="0">
              <a:ln>
                <a:solidFill>
                  <a:schemeClr val="tx2">
                    <a:lumMod val="10000"/>
                  </a:schemeClr>
                </a:solidFill>
              </a:ln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741866"/>
              </p:ext>
            </p:extLst>
          </p:nvPr>
        </p:nvGraphicFramePr>
        <p:xfrm>
          <a:off x="179512" y="1124748"/>
          <a:ext cx="8712969" cy="565989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670028"/>
                <a:gridCol w="1712909"/>
                <a:gridCol w="1000131"/>
                <a:gridCol w="909525"/>
                <a:gridCol w="710188"/>
                <a:gridCol w="710188"/>
              </a:tblGrid>
              <a:tr h="662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Питання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Варіанти відповідей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2016-2017 (%)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2017-2018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16554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ознайомлені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Ви з процедурою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вирішення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конфліктних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ситуацій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165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165543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були подібні випадки ( з Вами, іншими аспірантами) та як вони були вирішені?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165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165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Власна відповідь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165543">
                <a:tc rowSpan="2"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ознайомлені Ви з процедурою розгляду скарг, що пов'язані з сексуальним домаганням?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4966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165543">
                <a:tc rowSpan="3"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були подібні випадки та як вони були вирішені?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165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165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Власна відповідь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165543">
                <a:tc rowSpan="2"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ознайомлені Ви з процедурою розгляду скарг, пов’язаних з  дискримінацією (віковою, пасивною, етнічною, гендерною)?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827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165543">
                <a:tc rowSpan="3"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були подібні випадки та як вони були вирішені?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так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165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165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Власна відповідь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165543">
                <a:tc rowSpan="2"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ознайомлені Ви з процедурою розгляду скарг, пов'язаних з корупцією?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331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165543">
                <a:tc rowSpan="3"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були подібні випадки та як вони були вирішені?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Так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230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  <a:tr h="165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Власна відповідь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0" marR="426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74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87208" cy="45943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u="sng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Навчання </a:t>
            </a:r>
            <a:r>
              <a:rPr lang="uk-UA" sz="2800" b="1" u="sng" dirty="0">
                <a:ln>
                  <a:solidFill>
                    <a:schemeClr val="tx2">
                      <a:lumMod val="1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та викладання за освітньою програмою</a:t>
            </a:r>
            <a:endParaRPr lang="ru-RU" sz="2800" dirty="0">
              <a:ln>
                <a:solidFill>
                  <a:schemeClr val="tx2">
                    <a:lumMod val="10000"/>
                  </a:schemeClr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025888"/>
              </p:ext>
            </p:extLst>
          </p:nvPr>
        </p:nvGraphicFramePr>
        <p:xfrm>
          <a:off x="395536" y="908720"/>
          <a:ext cx="8352928" cy="5662573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4104456"/>
                <a:gridCol w="1440160"/>
                <a:gridCol w="720080"/>
                <a:gridCol w="792088"/>
                <a:gridCol w="648072"/>
                <a:gridCol w="648072"/>
              </a:tblGrid>
              <a:tr h="7689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Питання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Варіанти відповідей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2016-2017 (%)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2017-2018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018-2019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</a:tr>
              <a:tr h="1857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</a:tr>
              <a:tr h="7014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Яким формам та методам навчання віддають перевагу науково-педагогічні працівники під час викладання професійно орієнтованих дисциплін?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лекції (</a:t>
                      </a: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проблемні)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</a:t>
                      </a: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заняття (дискусії)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</a:tr>
              <a:tr h="768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є добір змісту і методів навчання та викладання обґрунтованим і зрозумілим для аспіранта?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</a:tr>
              <a:tr h="741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відповідають запропоновані викладачем зміст, форми і методи навчання та викладання </a:t>
                      </a:r>
                      <a:r>
                        <a:rPr lang="uk-UA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студентоцентрованому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підходу?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забезпечує заклад вищої освіти можливість вибору форм i методів навчання та викладання науково-педагогічними працівниками за принципом академічної свободи?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</a:tr>
              <a:tr h="768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 відповідають інтереси здобувачів вищої освіти принципам академічної свободи?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 відповідають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222" marR="502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64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3200" b="1" u="sng" dirty="0" smtClean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Удосконалення </a:t>
            </a:r>
            <a:r>
              <a:rPr lang="uk-UA" sz="3200" b="1" u="sng" dirty="0" err="1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освітньо-наукової</a:t>
            </a:r>
            <a:r>
              <a:rPr lang="uk-UA" sz="3200" b="1" u="sng" dirty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 програми </a:t>
            </a:r>
            <a:r>
              <a:rPr lang="uk-UA" sz="3200" b="1" u="sng" dirty="0" smtClean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/>
            </a:r>
            <a:br>
              <a:rPr lang="uk-UA" sz="3200" b="1" u="sng" dirty="0" smtClean="0">
                <a:ln>
                  <a:solidFill>
                    <a:schemeClr val="tx2">
                      <a:lumMod val="10000"/>
                    </a:schemeClr>
                  </a:solidFill>
                </a:ln>
              </a:rPr>
            </a:br>
            <a:r>
              <a:rPr lang="uk-UA" sz="3200" b="1" u="sng" dirty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207 «Водні біоресурси та аквакультура</a:t>
            </a:r>
            <a:r>
              <a:rPr lang="uk-UA" sz="3200" b="1" u="sng" dirty="0" smtClean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»</a:t>
            </a:r>
            <a:endParaRPr lang="ru-RU" sz="3200" u="sng" dirty="0">
              <a:ln>
                <a:solidFill>
                  <a:schemeClr val="tx2">
                    <a:lumMod val="10000"/>
                  </a:schemeClr>
                </a:solidFill>
              </a:ln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885778"/>
              </p:ext>
            </p:extLst>
          </p:nvPr>
        </p:nvGraphicFramePr>
        <p:xfrm>
          <a:off x="467544" y="1535519"/>
          <a:ext cx="7848872" cy="6762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8523"/>
                <a:gridCol w="1798101"/>
                <a:gridCol w="720080"/>
                <a:gridCol w="648072"/>
                <a:gridCol w="864096"/>
              </a:tblGrid>
              <a:tr h="377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Питання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Варіанти відповідей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2017-2018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</a:tr>
              <a:tr h="125689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 визначають цілі </a:t>
                      </a:r>
                      <a:r>
                        <a:rPr lang="uk-UA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освітньо-наукової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програми?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Розумію цілі ОНП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</a:tr>
              <a:tr h="232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розумію цілі ОНП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</a:tr>
              <a:tr h="232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Потребують уточнення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</a:tr>
              <a:tr h="232041">
                <a:tc rowSpan="3"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чому полягає унікальність </a:t>
                      </a:r>
                      <a:r>
                        <a:rPr lang="uk-UA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освітньо-наукової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програми?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Задовольняє унікальність </a:t>
                      </a:r>
                      <a:r>
                        <a:rPr lang="uk-UA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ОНП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</a:tr>
              <a:tr h="232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Не задовольняє унікальність ОНП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</a:tr>
              <a:tr h="232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Потребують уточнення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</a:tr>
              <a:tr h="125689">
                <a:tc row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відповідають цілі </a:t>
                      </a:r>
                      <a:r>
                        <a:rPr lang="uk-UA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освітньо-наукової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програми місії та стратегії ДВНЗ «Херсонський державний аграрний університет»?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Цілі відповідають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</a:tr>
              <a:tr h="628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Цілі не відповідають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</a:tr>
              <a:tr h="125689">
                <a:tc rowSpan="2"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враховані у перспективах подальшого розвитку ДВНЗ «Херсонський державний аграрний університет» можливості освітньої програми?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‘100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</a:tr>
              <a:tr h="754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</a:tr>
              <a:tr h="232041">
                <a:tc rowSpan="3"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 цілі </a:t>
                      </a:r>
                      <a:r>
                        <a:rPr lang="uk-UA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освітньо-наукової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програми відповідають тенденціям розвитку спеціальності?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Відповідають повність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</a:tr>
              <a:tr h="232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Відповідають частково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</a:tr>
              <a:tr h="125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відповідають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</a:tr>
              <a:tr h="125689">
                <a:tc row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Ваші пропозиції як </a:t>
                      </a:r>
                      <a:r>
                        <a:rPr lang="uk-UA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стейкхолдера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щодо удосконалення </a:t>
                      </a:r>
                      <a:r>
                        <a:rPr lang="uk-UA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освітньо-наукової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програми</a:t>
                      </a:r>
                      <a:r>
                        <a:rPr lang="uk-UA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Пропозиції надані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</a:tr>
              <a:tr h="377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Пропозиції відсутні в анкеті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833" marR="378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65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16" y="0"/>
            <a:ext cx="9145016" cy="576064"/>
          </a:xfrm>
        </p:spPr>
        <p:txBody>
          <a:bodyPr>
            <a:noAutofit/>
          </a:bodyPr>
          <a:lstStyle/>
          <a:p>
            <a:pPr algn="ctr"/>
            <a:r>
              <a:rPr lang="uk-UA" sz="1800" b="1" u="sng" dirty="0" smtClean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Вивчення </a:t>
            </a:r>
            <a:r>
              <a:rPr lang="uk-UA" sz="1800" b="1" u="sng" dirty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оптимального рівня навчального навантаження за освітньою </a:t>
            </a:r>
            <a:r>
              <a:rPr lang="uk-UA" sz="1800" b="1" u="sng" dirty="0" smtClean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програмою  </a:t>
            </a:r>
            <a:br>
              <a:rPr lang="uk-UA" sz="1800" b="1" u="sng" dirty="0" smtClean="0">
                <a:ln>
                  <a:solidFill>
                    <a:schemeClr val="tx2">
                      <a:lumMod val="10000"/>
                    </a:schemeClr>
                  </a:solidFill>
                </a:ln>
              </a:rPr>
            </a:br>
            <a:r>
              <a:rPr lang="uk-UA" sz="1800" b="1" u="sng" dirty="0" smtClean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207 </a:t>
            </a:r>
            <a:r>
              <a:rPr lang="uk-UA" sz="1800" b="1" u="sng" dirty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«Водні біоресурси та аквакультура</a:t>
            </a:r>
            <a:r>
              <a:rPr lang="uk-UA" sz="1800" b="1" u="sng" dirty="0" smtClean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»</a:t>
            </a:r>
            <a:endParaRPr lang="ru-RU" sz="1800" u="sng" dirty="0">
              <a:ln>
                <a:solidFill>
                  <a:schemeClr val="tx2">
                    <a:lumMod val="10000"/>
                  </a:schemeClr>
                </a:solidFill>
              </a:ln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274305"/>
              </p:ext>
            </p:extLst>
          </p:nvPr>
        </p:nvGraphicFramePr>
        <p:xfrm>
          <a:off x="107504" y="542063"/>
          <a:ext cx="8928991" cy="7350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4376"/>
                <a:gridCol w="2880320"/>
                <a:gridCol w="648072"/>
                <a:gridCol w="648072"/>
                <a:gridCol w="648072"/>
                <a:gridCol w="720079"/>
              </a:tblGrid>
              <a:tr h="366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Питання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Варіанти запропонованих відповідей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2016-2017 (%)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2017-2018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Якою, на Вашу думку, є оптимальна кількість дисциплін у семестрі?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1–5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5–10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 10–15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Який відсоток самостійної роботи, на Вашу думку, повинна включати освітня компонента (від загального обсягу навчальної дисципліни)?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до 50%;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50%–60%; 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 60%–70%; 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218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70%–0%.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Який відсоток становить фактична самостійна робота аспіранта за навчальною складовою відповідно до навчального та робочих планів?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до 50%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50%–60%;  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 60%–70%;   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218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70%–80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26909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Яка форма самостійної роботи є найбільш ефективною?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самостійне вивчення теоретичного матеріалу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2551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самостійне виконання практичних завдань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201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 робота з додатковою літературою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461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написання рефератів, наукових публікацій, участь у семінарах, круглих столах, конференціях тощо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Скільки фактично часу Ви приділяєте самостійній pоботi (у середньому за один день)?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0 хв.–30 </a:t>
                      </a:r>
                      <a:r>
                        <a:rPr lang="uk-UA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хв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30 хв.–1 год.;  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 1 год.–2 год.;   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2 год.–3 год.;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е) більше 3 год.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Якi джерела інформації  Ви найчастіше використовуєте під час самостійної роботи?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Інтернет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бібліотека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 матеріали, надані викладачем.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вважаєте Ви надмірним навантаження на аспіранта під час виконання навчальної складової освітньої програми?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так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342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ні.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Які види занять, на Вашу думку,  є надлишковими у навчальному навантаженні аспіранта?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лекції;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практичні заняття;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 лабораторні заняття;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  <a:tr h="17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самостійна робота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572" marR="245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27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Вибір </a:t>
            </a:r>
            <a:r>
              <a:rPr lang="uk-UA" b="1" dirty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навчальних </a:t>
            </a:r>
            <a:r>
              <a:rPr lang="uk-UA" b="1" dirty="0" smtClean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дисциплін</a:t>
            </a:r>
            <a:endParaRPr lang="ru-RU" dirty="0">
              <a:ln>
                <a:solidFill>
                  <a:schemeClr val="tx2">
                    <a:lumMod val="10000"/>
                  </a:schemeClr>
                </a:solidFill>
              </a:ln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428597"/>
              </p:ext>
            </p:extLst>
          </p:nvPr>
        </p:nvGraphicFramePr>
        <p:xfrm>
          <a:off x="107503" y="836712"/>
          <a:ext cx="8784978" cy="8172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7828"/>
                <a:gridCol w="3197828"/>
                <a:gridCol w="847928"/>
                <a:gridCol w="770697"/>
                <a:gridCol w="770697"/>
              </a:tblGrid>
              <a:tr h="31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Питання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Варіанти відповідей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2017-2018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2018-2019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2019-2020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22" marR="23922" marT="0" marB="0"/>
                </a:tc>
              </a:tr>
              <a:tr h="16672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вважаєте Ви за потрібне обирати дисципліни з переліку вибіркових дисциплін та включати ці дисципліни до індивідуального навчального плану аспіранта?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та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501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ні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Який відсоток вибіркових дисциплін, на Вашу думку, в навчальному плані є   </a:t>
                      </a:r>
                      <a:b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оптимальним?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до 10%;   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10%–20%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20%–30%;   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30%–40%;  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е) понад 40%.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Зазначте основну мету вивчення вибіркових дисциплін для аспіранта: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а)полегшення навчального навантаження;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)можливість вивчення улюблених дисциплін;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отримання додаткових знань;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)обрання власної освітньої траєкторії.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стикалися Ви з труднощами під час вибору дисциплін?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а)їх зовсім не було;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)були незначні труднощі;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були значні труднощі.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впливав науковий керівник, представники адміністрації або представники академічної спільноти на Ваш вибір дисциплін?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ні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333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так.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радилися Ви з кимось під час вибору дисциплін?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а)так, з аспірантами старших років навчання;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)так, з аспірантами мого року навчання;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так, з науковим керівником;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)так, з членами моєї родини;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е)ні, рішення я приймав(</a:t>
                      </a:r>
                      <a:r>
                        <a:rPr lang="uk-UA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самостійно.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Ваш основний критерій під час вибору дисциплін: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а)дисципліна буде легкою для засвоєння;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)дисципліну читає досвідчений викладач;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500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дисципліна </a:t>
                      </a:r>
                      <a:r>
                        <a:rPr lang="uk-UA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актуальна 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 безпосередньо </a:t>
                      </a:r>
                      <a:r>
                        <a:rPr lang="uk-UA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пов’язана 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 тематичним напрямком дисертаційної роботи;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166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)цю дисципліну обирають усі інші аспіранти.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  <a:tr h="806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Яку дисципліну або дисципліни, на Вашу думку, потрібно було б включити до вибіркових дисциплін?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Власна відповідь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Враховує переважно теми дослідження аспірантів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Враховує застосування новітніх технологій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Враховує  обробку результатів дослідження за до погод програм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922" marR="239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02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908720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Задоволеність практичною </a:t>
            </a:r>
            <a:r>
              <a:rPr lang="uk-UA" sz="2000" b="1" dirty="0">
                <a:ln>
                  <a:solidFill>
                    <a:schemeClr val="tx2">
                      <a:lumMod val="1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підготовкою </a:t>
            </a:r>
            <a:r>
              <a:rPr lang="ru-RU" sz="2000" dirty="0">
                <a:ln>
                  <a:solidFill>
                    <a:schemeClr val="tx2">
                      <a:lumMod val="1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2000" dirty="0">
                <a:ln>
                  <a:solidFill>
                    <a:schemeClr val="tx2">
                      <a:lumMod val="1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2000" b="1" dirty="0">
                <a:ln>
                  <a:solidFill>
                    <a:schemeClr val="tx2">
                      <a:lumMod val="1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(за результатами проходження педагогічної практики)</a:t>
            </a:r>
            <a:r>
              <a:rPr lang="ru-RU" sz="2000" dirty="0">
                <a:ln>
                  <a:solidFill>
                    <a:schemeClr val="tx2">
                      <a:lumMod val="1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2000" dirty="0">
                <a:ln>
                  <a:solidFill>
                    <a:schemeClr val="tx2">
                      <a:lumMod val="1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2000" b="1" dirty="0">
                <a:ln>
                  <a:solidFill>
                    <a:schemeClr val="tx2">
                      <a:lumMod val="1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 освітньою програмою  207 «Водні біоресурси та аквакультура</a:t>
            </a:r>
            <a:r>
              <a:rPr lang="uk-UA" sz="2000" b="1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»</a:t>
            </a:r>
            <a:endParaRPr lang="ru-RU" sz="2000" dirty="0">
              <a:ln>
                <a:solidFill>
                  <a:schemeClr val="tx2">
                    <a:lumMod val="10000"/>
                  </a:schemeClr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69195"/>
              </p:ext>
            </p:extLst>
          </p:nvPr>
        </p:nvGraphicFramePr>
        <p:xfrm>
          <a:off x="395536" y="1124744"/>
          <a:ext cx="8496945" cy="5445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9434"/>
                <a:gridCol w="1341461"/>
                <a:gridCol w="1318621"/>
                <a:gridCol w="1276997"/>
                <a:gridCol w="1180432"/>
              </a:tblGrid>
              <a:tr h="587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Питання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Варіанти відповідей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2017-2018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</a:tr>
              <a:tr h="195781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Яку документацію під час проходження педагогічної практики Ви вивчали?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Нормативна база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</a:tr>
              <a:tr h="361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Внутрішні документи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</a:tr>
              <a:tr h="2001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Інтернет-ресурси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</a:tr>
              <a:tr h="19578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проводили Ви відкрите заняття?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</a:tr>
              <a:tr h="195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</a:tr>
              <a:tr h="19578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хотіли б Ви надалі викладати?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</a:tr>
              <a:tr h="195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</a:tr>
              <a:tr h="335731">
                <a:tc rowSpan="3">
                  <a:txBody>
                    <a:bodyPr/>
                    <a:lstStyle/>
                    <a:p>
                      <a:pPr marL="0" algn="just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Які форми і методи навчання Вам сподобалися під час відвідування лекційних занять? Наведіть приклад.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Загальноприйняті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</a:tr>
              <a:tr h="361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Інформаційно-інноваційні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</a:tr>
              <a:tr h="512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специфічні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</a:tr>
              <a:tr h="361443">
                <a:tc rowSpan="3">
                  <a:txBody>
                    <a:bodyPr/>
                    <a:lstStyle/>
                    <a:p>
                      <a:pPr marL="0" algn="just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звітності? Яку документацію Ви оформляли?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Звіт про проходження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</a:tr>
              <a:tr h="195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Щоденник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</a:tr>
              <a:tr h="361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Інша документація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</a:tr>
              <a:tr h="361443">
                <a:tc rowSpan="2">
                  <a:txBody>
                    <a:bodyPr/>
                    <a:lstStyle/>
                    <a:p>
                      <a:pPr marL="0" algn="just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Ваші пропозиції щодо удосконалення педагогічної практики аспіранта: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має пропозицій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</a:tr>
              <a:tr h="6745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Надані в анкеті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47" marR="5374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19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856"/>
            <a:ext cx="9036496" cy="664840"/>
          </a:xfrm>
        </p:spPr>
        <p:txBody>
          <a:bodyPr>
            <a:noAutofit/>
          </a:bodyPr>
          <a:lstStyle/>
          <a:p>
            <a:pPr algn="ctr"/>
            <a:r>
              <a:rPr lang="uk-UA" sz="2400" b="1" u="sng" dirty="0" smtClean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Задоволеність користування </a:t>
            </a:r>
            <a:r>
              <a:rPr lang="uk-UA" sz="2400" b="1" u="sng" dirty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бібліотечним фондом</a:t>
            </a:r>
            <a:r>
              <a:rPr lang="ru-RU" sz="2400" dirty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/>
            </a:r>
            <a:br>
              <a:rPr lang="ru-RU" sz="2400" dirty="0">
                <a:ln>
                  <a:solidFill>
                    <a:schemeClr val="tx2">
                      <a:lumMod val="10000"/>
                    </a:schemeClr>
                  </a:solidFill>
                </a:ln>
              </a:rPr>
            </a:br>
            <a:r>
              <a:rPr lang="uk-UA" sz="2400" b="1" dirty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за освітньою програмою  </a:t>
            </a:r>
            <a:r>
              <a:rPr lang="uk-UA" sz="2400" b="1" dirty="0" smtClean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207 </a:t>
            </a:r>
            <a:r>
              <a:rPr lang="uk-UA" sz="2400" b="1" dirty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«Водні біоресурси та аквакультура</a:t>
            </a:r>
            <a:r>
              <a:rPr lang="uk-UA" sz="2400" b="1" dirty="0" smtClean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»</a:t>
            </a:r>
            <a:endParaRPr lang="ru-RU" sz="2400" dirty="0">
              <a:ln>
                <a:solidFill>
                  <a:schemeClr val="tx2">
                    <a:lumMod val="10000"/>
                  </a:schemeClr>
                </a:solidFill>
              </a:ln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372546"/>
              </p:ext>
            </p:extLst>
          </p:nvPr>
        </p:nvGraphicFramePr>
        <p:xfrm>
          <a:off x="323528" y="764704"/>
          <a:ext cx="8641804" cy="66244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4969"/>
                <a:gridCol w="450876"/>
                <a:gridCol w="3114835"/>
                <a:gridCol w="646246"/>
                <a:gridCol w="577890"/>
                <a:gridCol w="725498"/>
                <a:gridCol w="571490"/>
              </a:tblGrid>
              <a:tr h="337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Питання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4" marR="2152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Варіанти запропонованих відповідей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4" marR="2152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effectLst/>
                        </a:rPr>
                        <a:t>2016-2017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2017-2018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2018-2019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2019-2020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4" marR="21524" marT="0" marB="0"/>
                </a:tc>
              </a:tr>
              <a:tr h="168880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 часто Ви користуєтесь бібліотечним фондом ДВНЗ «ХДАУ»?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щодня;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 раз на тиждень;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щомісяця;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 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користуюся;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кілька разів на тиждень;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тільки під час сесії.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інше__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 яких джерел Ви дізнаєтесь про необхідну літературу?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література, рекомендована викладачем;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337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література, зазначена в робочих програмах навчальних дисциплін;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консультації бібліотекаря;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самостійний пошук в каталозі бібліотеки;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інше_______________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row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 яких джерел Ви дізнаєтесь про нові надходження до бібліотеки?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друзі;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електронний каталог;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лектронний архів DSpace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викладачі;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3142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виставки нових надходжень в читальних залах;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іртуальна виставка на сайті бібліотеки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інше_____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Якому типу ресурсів Ви надаєте перевагу?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електронному;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традиційному;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337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залежить від того, де знаходиться потрібна література;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мені важко відповісти.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переглядаєте Ви книги з виставок "Нові надходження "?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так, завжди переглядаю;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інколи;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знаю про неї.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користуєтесь Ви послугою "Методичні матеріали до курсів" у 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Веб-середовищ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Moodle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так, постійно користуюся;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інколи;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  <a:tr h="168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знаю про неї.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524" marR="215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83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246000"/>
              </p:ext>
            </p:extLst>
          </p:nvPr>
        </p:nvGraphicFramePr>
        <p:xfrm>
          <a:off x="107504" y="116632"/>
          <a:ext cx="8856986" cy="674461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232248"/>
                <a:gridCol w="395385"/>
                <a:gridCol w="2772967"/>
                <a:gridCol w="864096"/>
                <a:gridCol w="648072"/>
                <a:gridCol w="1224136"/>
                <a:gridCol w="720082"/>
              </a:tblGrid>
              <a:tr h="11398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відвідуєте Ви семінари, тренінги, презентації книг тощо, які проводить бібліотека?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так, постійно;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227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так, іноді;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754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324371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Якими формами бібліотечно-інформаційних послуг Ви користуєтесь найчастіше?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отримання літератури з фонду абонемента;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3243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отримання літератури в читальних залах;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434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консультаційна допомога в пошуку та виборі джерел інформації;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227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відвідування масових заходів;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214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інше____________________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227976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задовольняє Ваші інформаційні потреби фонд бібліотеки?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139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423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важко відповісти.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324371"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Чим Вас приваблює бібліотека?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повнота та актуальність фонду;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544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наявність якісного довідково-бібліографічного апарату, новітніх пошукових систем;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544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можливість отримати необхідну інформацію з мережі Інтернет;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3243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оперативність та якість обслуговування;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544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репертуар масових заходів ( конференції, презентації, виставки);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3243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професійність бібліотечних працівників;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214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обслуговування;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227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сервіс та умови обслуговування;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64" marR="27264" marT="0" marB="0"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8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543800" cy="864096"/>
          </a:xfrm>
        </p:spPr>
        <p:txBody>
          <a:bodyPr>
            <a:noAutofit/>
          </a:bodyPr>
          <a:lstStyle/>
          <a:p>
            <a:pPr algn="ctr"/>
            <a:r>
              <a:rPr lang="uk-UA" sz="2400" b="1" u="sng" dirty="0" smtClean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Рівень виявлення </a:t>
            </a:r>
            <a:r>
              <a:rPr lang="uk-UA" sz="2400" b="1" u="sng" dirty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проблем зі створення </a:t>
            </a:r>
            <a:r>
              <a:rPr lang="uk-UA" sz="2400" b="1" u="sng" dirty="0" smtClean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/>
            </a:r>
            <a:br>
              <a:rPr lang="uk-UA" sz="2400" b="1" u="sng" dirty="0" smtClean="0">
                <a:ln>
                  <a:solidFill>
                    <a:schemeClr val="tx2">
                      <a:lumMod val="10000"/>
                    </a:schemeClr>
                  </a:solidFill>
                </a:ln>
              </a:rPr>
            </a:br>
            <a:r>
              <a:rPr lang="uk-UA" sz="2400" b="1" u="sng" dirty="0" smtClean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сприятливого </a:t>
            </a:r>
            <a:r>
              <a:rPr lang="uk-UA" sz="2400" b="1" u="sng" dirty="0">
                <a:ln>
                  <a:solidFill>
                    <a:schemeClr val="tx2">
                      <a:lumMod val="10000"/>
                    </a:schemeClr>
                  </a:solidFill>
                </a:ln>
              </a:rPr>
              <a:t>освітнього середовища</a:t>
            </a:r>
            <a:endParaRPr lang="ru-RU" sz="2400" dirty="0">
              <a:ln>
                <a:solidFill>
                  <a:schemeClr val="tx2">
                    <a:lumMod val="10000"/>
                  </a:schemeClr>
                </a:solidFill>
              </a:ln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89968"/>
              </p:ext>
            </p:extLst>
          </p:nvPr>
        </p:nvGraphicFramePr>
        <p:xfrm>
          <a:off x="251520" y="836712"/>
          <a:ext cx="8424937" cy="7349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1924"/>
                <a:gridCol w="3479916"/>
                <a:gridCol w="729598"/>
                <a:gridCol w="663499"/>
              </a:tblGrid>
              <a:tr h="234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Питання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Варіанти відповідей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2011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жалкуєте Ви, що вступили до аспірантури ДВНЗ «ХДАУ»?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так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20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ні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247686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Які можливості дає Вам навчання в ДВНЗ «ХДАУ»?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отримати в майбутньому фізично неважку та високооплачувану роботу;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2476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набути нових знань, отримати задоволення від інтелектуальної роботи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390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стати фахівцем високої кваліфікації, навчитися приймати обґрунтовані рішення у складних ситуаціях, вирішувати складні проблеми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2342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розвивати свої здібності, інтелект, постійно вдосконалювати себе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56172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 було для Вас найважчим на початковому етапі навчання в аспірантурі?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звикнути до дещо нових умов навчання;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20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увійти до нового колективу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20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Ваш варіант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56172">
                <a:tc row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Якi стратегії вирішення навчальних проблем Ви обирали?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а)самостійно шукали способи вирішення проблемних ситуацій;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2342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)дотримувались тактики «якось усе владнається», нічого не роблячи;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56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обговорювали проблеми з іншими аспірантами;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56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)обговорювали проблеми з друзями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2342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е)звертались за допомогою до наукового керівника, викладачів, декану.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20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f)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консультувались з батьками;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56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)звертались до психолога, який діє в університеті;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4767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Якої інформації Вам бракує насамперед?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а)про права та обов’язки аспіранта;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56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)про наукову роботу за різними проектами;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20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інше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56172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Які проблеми Вас найбільше турбують?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складність навчального матеріалу;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20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складність наукової роботи;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20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майбутнє працевлаштування;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20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інше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56172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Ви встигаєте підготуватись до занять?</a:t>
                      </a: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так, завжди готуюсь до </a:t>
                      </a:r>
                      <a:r>
                        <a:rPr lang="uk-UA" sz="9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всix</a:t>
                      </a:r>
                      <a:r>
                        <a:rPr lang="uk-UA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занять;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20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не до всix, але до більшості;</a:t>
                      </a: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56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с)</a:t>
                      </a: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тільки до занять з основних дисциплін;</a:t>
                      </a: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47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тільки до занять, які мені цікаві;</a:t>
                      </a: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  <a:tr h="156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е)</a:t>
                      </a: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взагалі не встигаю готуватись до занять.</a:t>
                      </a: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60" marR="216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64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2567</Words>
  <Application>Microsoft Office PowerPoint</Application>
  <PresentationFormat>Экран (4:3)</PresentationFormat>
  <Paragraphs>1179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Результати узагальнення анкетування за 2016-2020 рр. здобувачів вищої освіти третього  (освітньо-наукового) рівня  207 «Водні біоресурси та аквакультура»</vt:lpstr>
      <vt:lpstr>Навчання та викладання за освітньою програмою</vt:lpstr>
      <vt:lpstr>Удосконалення освітньо-наукової програми  207 «Водні біоресурси та аквакультура»</vt:lpstr>
      <vt:lpstr>Вивчення оптимального рівня навчального навантаження за освітньою програмою   207 «Водні біоресурси та аквакультура»</vt:lpstr>
      <vt:lpstr>Вибір навчальних дисциплін</vt:lpstr>
      <vt:lpstr>Задоволеність практичною підготовкою  (за результатами проходження педагогічної практики) за освітньою програмою  207 «Водні біоресурси та аквакультура»</vt:lpstr>
      <vt:lpstr>Задоволеність користування бібліотечним фондом за освітньою програмою  207 «Водні біоресурси та аквакультура»</vt:lpstr>
      <vt:lpstr>Презентация PowerPoint</vt:lpstr>
      <vt:lpstr>Рівень виявлення проблем зі створення  сприятливого освітнього середовища</vt:lpstr>
      <vt:lpstr>Презентация PowerPoint</vt:lpstr>
      <vt:lpstr>Академічна доброчесність</vt:lpstr>
      <vt:lpstr>Вирішення конфліктних ситуацій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узагальнення анкетування за 2016-2020 рр. здобувачів вищої освіти третього  (освітньо-наукового) рівня  207 «Водні біоресурси та аквакультура»</dc:title>
  <dc:creator>Admin</dc:creator>
  <cp:lastModifiedBy>Admin</cp:lastModifiedBy>
  <cp:revision>16</cp:revision>
  <dcterms:created xsi:type="dcterms:W3CDTF">2020-09-09T06:18:33Z</dcterms:created>
  <dcterms:modified xsi:type="dcterms:W3CDTF">2020-09-09T09:53:09Z</dcterms:modified>
</cp:coreProperties>
</file>